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63" r:id="rId3"/>
    <p:sldId id="264" r:id="rId4"/>
    <p:sldId id="265" r:id="rId5"/>
    <p:sldId id="278" r:id="rId6"/>
    <p:sldId id="266" r:id="rId7"/>
    <p:sldId id="267" r:id="rId8"/>
    <p:sldId id="268" r:id="rId9"/>
    <p:sldId id="269" r:id="rId10"/>
    <p:sldId id="270" r:id="rId11"/>
    <p:sldId id="271" r:id="rId12"/>
    <p:sldId id="261" r:id="rId13"/>
    <p:sldId id="286" r:id="rId14"/>
    <p:sldId id="285" r:id="rId15"/>
    <p:sldId id="287" r:id="rId16"/>
    <p:sldId id="284" r:id="rId17"/>
    <p:sldId id="257" r:id="rId18"/>
    <p:sldId id="283" r:id="rId19"/>
    <p:sldId id="280" r:id="rId20"/>
    <p:sldId id="282" r:id="rId21"/>
    <p:sldId id="279" r:id="rId22"/>
    <p:sldId id="274" r:id="rId23"/>
    <p:sldId id="288" r:id="rId24"/>
    <p:sldId id="289" r:id="rId25"/>
    <p:sldId id="290" r:id="rId26"/>
    <p:sldId id="258" r:id="rId27"/>
    <p:sldId id="275" r:id="rId28"/>
    <p:sldId id="259" r:id="rId29"/>
    <p:sldId id="276" r:id="rId30"/>
    <p:sldId id="277" r:id="rId31"/>
    <p:sldId id="260" r:id="rId32"/>
    <p:sldId id="27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19EEB0-ADE7-44CE-90AB-F247F9C8B02F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5E5D35-D07F-48C7-892B-8890BA9D6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02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21805-76DA-4C69-9668-54CD76DD48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BB2E7-7442-41E3-AE88-2FCABD4FF7F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804D3-4499-4D45-B3A1-66F3A7F481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C5B65D-5031-4997-A873-6BFFB3A51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0F1627-2C97-4896-93C3-321B0DD6EE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0CAC3-D88F-42E4-A0BD-B2F49CB39B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F8E14-E4D0-4EB9-8481-94634AB829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883D7-88B2-4766-A589-C5F31370314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67717-F854-4FE1-B33B-99B7E8B617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3B5DC-2113-494B-B575-17C40F8916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64151-0511-40C0-AECD-0219317654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FCC18-86FE-4F1F-9F45-BE920792BD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A1B88C-D0FA-4925-AC3E-16D88CEEE3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2B5BF-CB2A-4900-9555-00AFBF37CB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E4EE27-C10C-4FEA-86D8-5165F39685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19FF3F-B006-4622-8402-A962BA1F3B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6C9D-D2A8-4642-A131-C12484B2959C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2BE93-011B-41D5-8E76-2F9DCB3CA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0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751F-79EE-4DF0-9E20-5B9858E02732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61E4-63BD-4211-BC9F-A9586B34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8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3824-CB1A-46A6-BB70-DDB38A39859A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EAAD-E0DE-4B2C-8A13-4D3BCE049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4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E22B53-044E-400F-BFF8-D1072112D0D1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0DB099-080F-4EF2-AE3A-36D600D1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051E-C2DB-4BFD-A460-FFBD8E62B1BB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3E2D-66CD-40B8-A456-C4E5247BB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00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42D7-0232-4C1A-9C87-4E6E14FB1D40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FE0D-688E-4DB0-BC74-2A9F80019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25392-8818-42F5-AFA5-01C8EE369C18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0927-122D-4DF2-B751-D0D73A7DD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3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BA67AE-7B88-4C21-8712-3DD60454A3DA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F61836-CBA5-459E-B1A8-98FCC577F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2F53-C223-4AA2-B7ED-0897ACB00BBC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FB7B-A988-4789-ACC2-42B1C6A50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5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B35812-5C7D-4BF7-B7C2-2F117D5B4879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0D6076-B655-4153-89BF-49509DF22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69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CA2589-9C71-419E-870C-6642DB8C902A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87F2A9-4710-4143-B03C-C82C70BB2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4E2EE-5F29-4D90-ACCD-E59B71747E54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BD182-4C34-430F-8339-FD22AB6A7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77" r:id="rId4"/>
    <p:sldLayoutId id="2147483778" r:id="rId5"/>
    <p:sldLayoutId id="2147483785" r:id="rId6"/>
    <p:sldLayoutId id="2147483779" r:id="rId7"/>
    <p:sldLayoutId id="2147483786" r:id="rId8"/>
    <p:sldLayoutId id="2147483787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84979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3B3C4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0C0C3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uliaalvarez.com/" TargetMode="External"/><Relationship Id="rId3" Type="http://schemas.openxmlformats.org/officeDocument/2006/relationships/hyperlink" Target="http://en.wikipedia.org/wiki/List_of_literary_awards" TargetMode="External"/><Relationship Id="rId7" Type="http://schemas.openxmlformats.org/officeDocument/2006/relationships/hyperlink" Target="http://www.amazon.com/In-Time-Butterflies-Julia-Alvarez/dp/1565129768/ref=sr_1_1?s=books&amp;ie=UTF8&amp;qid=1332151041&amp;sr=1-1" TargetMode="External"/><Relationship Id="rId12" Type="http://schemas.openxmlformats.org/officeDocument/2006/relationships/hyperlink" Target="http://neabigread.org/books/sunstoneandshadows/teachersguide02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Once-Upon-Quinceanera-Coming-Age/dp/0452288304/ref=sr_1_1?s=books&amp;ie=UTF8&amp;qid=1332151092&amp;sr=1-1" TargetMode="External"/><Relationship Id="rId11" Type="http://schemas.openxmlformats.org/officeDocument/2006/relationships/hyperlink" Target="http://neabigread.org/books/timeofthebutterflies/teachersguide01.php" TargetMode="External"/><Relationship Id="rId5" Type="http://schemas.openxmlformats.org/officeDocument/2006/relationships/hyperlink" Target="http://books.google.com/books?id=mmxKYqnM0koC&amp;lpg=PP1&amp;dq=Shadow%20of%20a%20Bull&amp;pg=PP1" TargetMode="External"/><Relationship Id="rId10" Type="http://schemas.openxmlformats.org/officeDocument/2006/relationships/hyperlink" Target="http://neabigread.org/books/timeofthebutterflies/audiotranscript.php" TargetMode="External"/><Relationship Id="rId4" Type="http://schemas.openxmlformats.org/officeDocument/2006/relationships/hyperlink" Target="http://www.ala.org/ala/mgrps/divs/alsc/awardsgrants/bookmedia/belpremedal/index.cfm" TargetMode="External"/><Relationship Id="rId9" Type="http://schemas.openxmlformats.org/officeDocument/2006/relationships/hyperlink" Target="http://www.arts.gov/av/avCMS/Alvarez-stream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cpa.org/outreach/reachingoutstudyguide.pdf" TargetMode="External"/><Relationship Id="rId3" Type="http://schemas.openxmlformats.org/officeDocument/2006/relationships/hyperlink" Target="http://neabigread.org/books/blessmeultima/teachersguide02.php" TargetMode="External"/><Relationship Id="rId7" Type="http://schemas.openxmlformats.org/officeDocument/2006/relationships/hyperlink" Target="http://www.amazon.com/Breaking-Through-Francisco-Jimenez/dp/0618342486/ref=sr_1_1?s=books&amp;ie=UTF8&amp;qid=1332152155&amp;sr=1-1" TargetMode="External"/><Relationship Id="rId2" Type="http://schemas.openxmlformats.org/officeDocument/2006/relationships/hyperlink" Target="http://www.amazon.com/90-Miles-Havana-Enrique-Flores-Galbis/dp/1596431687/ref=sr_1_1?s=books&amp;ie=UTF8&amp;qid=1332151755&amp;sr=1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The-Circuit-Publisher-Houghton-Children/dp/B004SILY3C/ref=sr_1_6?s=books&amp;ie=UTF8&amp;qid=1332151981&amp;sr=1-6" TargetMode="External"/><Relationship Id="rId5" Type="http://schemas.openxmlformats.org/officeDocument/2006/relationships/hyperlink" Target="http://www.amazon.com/Cuba-Readers-Circle-Nancy-Osa/dp/0385732333/ref=sr_1_1?s=books&amp;ie=UTF8&amp;qid=1332151859&amp;sr=1-1" TargetMode="External"/><Relationship Id="rId4" Type="http://schemas.openxmlformats.org/officeDocument/2006/relationships/hyperlink" Target="http://www.scholastic.com/teachers/article/hispanic-heritage-booklist" TargetMode="External"/><Relationship Id="rId9" Type="http://schemas.openxmlformats.org/officeDocument/2006/relationships/hyperlink" Target="http://www.latinbabybookclub.com/2011_02_01_archive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azon.com/Esperanza-Rising-Pam-Munoz-Ryan/dp/043912042X/ref=sr_1_1?s=books&amp;ie=UTF8&amp;qid=1332176280&amp;sr=1-1" TargetMode="External"/><Relationship Id="rId3" Type="http://schemas.openxmlformats.org/officeDocument/2006/relationships/hyperlink" Target="http://www.amazon.com/Lola-Came-Visit-Stay-Stories/dp/0440418704/ref=sr_1_fkmr2_1?ie=UTF8&amp;qid=1332150672&amp;sr=8-1-fkmr2" TargetMode="External"/><Relationship Id="rId7" Type="http://schemas.openxmlformats.org/officeDocument/2006/relationships/hyperlink" Target="http://www.amazon.com/The-Poet-Slave-Cuba-Biography/dp/0312659288/ref=sr_1_1?s=books&amp;ie=UTF8&amp;qid=1332152303&amp;sr=1-1" TargetMode="External"/><Relationship Id="rId2" Type="http://schemas.openxmlformats.org/officeDocument/2006/relationships/hyperlink" Target="http://www.amazon.com/Before-Were-Free-Julia-Alvarez/dp/044023784X/ref=sr_1_1?ie=UTF8&amp;qid=1332150973&amp;sr=8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The-Surrender-Tree-Struggle-Freedom/dp/B0046LUQIK/ref=sr_1_1?s=books&amp;ie=UTF8&amp;qid=1332151530&amp;sr=1-1" TargetMode="External"/><Relationship Id="rId5" Type="http://schemas.openxmlformats.org/officeDocument/2006/relationships/hyperlink" Target="http://www.amazon.com/The-Firefly-Letters-Suffragettes-Journey/dp/0805090827/ref=sr_1_1?s=books&amp;ie=UTF8&amp;qid=1332151354&amp;sr=1-1" TargetMode="External"/><Relationship Id="rId10" Type="http://schemas.openxmlformats.org/officeDocument/2006/relationships/hyperlink" Target="http://teacher.scholastic.com/lessonplans/bookfairs/currconnection/naomi_leon.htm" TargetMode="External"/><Relationship Id="rId4" Type="http://schemas.openxmlformats.org/officeDocument/2006/relationships/hyperlink" Target="http://www.tialolastories.com/tia-lola-writing-prompts.php" TargetMode="External"/><Relationship Id="rId9" Type="http://schemas.openxmlformats.org/officeDocument/2006/relationships/hyperlink" Target="http://www.amazon.com/Becoming-Naomi-Leon-Munoz-Ryan/dp/0439269970/ref=sr_1_1?s=books&amp;ie=UTF8&amp;qid=1332177240&amp;sr=1-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fealtagracia.com/index.html" TargetMode="External"/><Relationship Id="rId3" Type="http://schemas.openxmlformats.org/officeDocument/2006/relationships/hyperlink" Target="http://www.amazon.com/Canto-familiar-Gary-Soto/dp/0152058850/ref=sr_1_1?s=books&amp;ie=UTF8&amp;qid=1332175675&amp;sr=1-1" TargetMode="External"/><Relationship Id="rId7" Type="http://schemas.openxmlformats.org/officeDocument/2006/relationships/hyperlink" Target="http://www.amazon.com/exec/obidos/ASIN/1931498067/siennamoonf01-20/" TargetMode="External"/><Relationship Id="rId2" Type="http://schemas.openxmlformats.org/officeDocument/2006/relationships/hyperlink" Target="http://www.amazon.com/Reaching-Out-Francisco-Jimenez/dp/B006W45JR2/ref=sr_1_1?s=books&amp;ie=UTF8&amp;qid=1332152204&amp;sr=1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ekendamerica.publicradio.org/display/web/2008/11/01/conversations_alvarez/" TargetMode="External"/><Relationship Id="rId5" Type="http://schemas.openxmlformats.org/officeDocument/2006/relationships/hyperlink" Target="http://a-wedding-in-haiti.juliaalvarez.com/" TargetMode="External"/><Relationship Id="rId10" Type="http://schemas.openxmlformats.org/officeDocument/2006/relationships/hyperlink" Target="http://www.latinostories.com/" TargetMode="External"/><Relationship Id="rId4" Type="http://schemas.openxmlformats.org/officeDocument/2006/relationships/hyperlink" Target="http://www.amazon.com/Neighborhood-Odes-Gary-Soto/dp/0152053646/ref=sr_1_1?s=books&amp;ie=UTF8&amp;qid=1332175721&amp;sr=1-1" TargetMode="External"/><Relationship Id="rId9" Type="http://schemas.openxmlformats.org/officeDocument/2006/relationships/hyperlink" Target="http://www.amazon.com/When-I-Was-Puerto-Rican/dp/0306814528/ref=pd_sim_b_42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books.google.com/books?id=1h8NE0iud1IC&amp;lpg=PA1&amp;dq=Those%20Crazy%20Germans&amp;pg=PA1" TargetMode="External"/><Relationship Id="rId3" Type="http://schemas.openxmlformats.org/officeDocument/2006/relationships/hyperlink" Target="http://books.google.com/books?id=TLMMNttIHX8C&amp;lpg=PP1&amp;pg=PP1" TargetMode="External"/><Relationship Id="rId7" Type="http://schemas.openxmlformats.org/officeDocument/2006/relationships/hyperlink" Target="http://www.amazon.com/For-Freedom-The-Story-French/dp/0440418313/ref=sr_1_11?s=books&amp;ie=UTF8&amp;qid=1332335208&amp;sr=1-11" TargetMode="External"/><Relationship Id="rId2" Type="http://schemas.openxmlformats.org/officeDocument/2006/relationships/hyperlink" Target="http://books.google.com/books?id=HT-s3RW8yAgC&amp;lpg=PP1&amp;pg=PP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The-Kindly-Ones-A-Novel/dp/B0071UKK8Y/ref=sr_1_1?s=books&amp;ie=UTF8&amp;qid=1332179220&amp;sr=1-1" TargetMode="External"/><Relationship Id="rId5" Type="http://schemas.openxmlformats.org/officeDocument/2006/relationships/hyperlink" Target="http://www.amazon.com/Austerlitz-Modern-Library-Paperbacks-Winfried/dp/0375756566/ref=pd_sim_b_9" TargetMode="External"/><Relationship Id="rId4" Type="http://schemas.openxmlformats.org/officeDocument/2006/relationships/hyperlink" Target="http://www.amazon.com/Paris-Peasant-Louis-Aragon/dp/1878972103/ref=pd_sim_b_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m083hziO2lkC&amp;lpg=PP1&amp;dq=chinese%20culture&amp;pg=PP1" TargetMode="External"/><Relationship Id="rId7" Type="http://schemas.openxmlformats.org/officeDocument/2006/relationships/hyperlink" Target="http://www.amazon.com/s/ref=sr_gnr_fkmr2?rh=i:stripbooks,k:young+readers+chinese&amp;keywords=young+readers+chinese&amp;ie=UTF8&amp;qid=1332334042" TargetMode="External"/><Relationship Id="rId2" Type="http://schemas.openxmlformats.org/officeDocument/2006/relationships/hyperlink" Target="http://www.ou.edu/uschina/newman/h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The-House-Baba-Built-Childhood/dp/0316076287/ref=sr_1_10?s=books&amp;ie=UTF8&amp;qid=1332336005&amp;sr=1-10" TargetMode="External"/><Relationship Id="rId5" Type="http://schemas.openxmlformats.org/officeDocument/2006/relationships/hyperlink" Target="http://www.amazon.com/Where-Mountain-Meets-Moon-Grace/dp/0316038636/ref=pd_rhf_se_shvl2" TargetMode="External"/><Relationship Id="rId4" Type="http://schemas.openxmlformats.org/officeDocument/2006/relationships/hyperlink" Target="http://www.amazon.com/Hate-English-Blue-Ribbon-Book/dp/0590423045/ref=sr_1_1?s=books&amp;ie=UTF8&amp;qid=1304054339&amp;sr=1-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.com/Where-Mountain-Meets-Moon-Grace/dp/0316038636/ref=pd_rhf_se_shvl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bs.org/pov/matador/" TargetMode="External"/><Relationship Id="rId3" Type="http://schemas.openxmlformats.org/officeDocument/2006/relationships/hyperlink" Target="http://prezi.com/" TargetMode="External"/><Relationship Id="rId7" Type="http://schemas.openxmlformats.org/officeDocument/2006/relationships/hyperlink" Target="http://video.pbs.org/video/1877436791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bs.org/speak/education/curriculum/high/spanish/" TargetMode="External"/><Relationship Id="rId5" Type="http://schemas.openxmlformats.org/officeDocument/2006/relationships/hyperlink" Target="http://www.pbs.org/" TargetMode="External"/><Relationship Id="rId4" Type="http://schemas.openxmlformats.org/officeDocument/2006/relationships/hyperlink" Target="http://www.travelchannel.com/" TargetMode="External"/><Relationship Id="rId9" Type="http://schemas.openxmlformats.org/officeDocument/2006/relationships/hyperlink" Target="http://www.amdoc.org/outreach_filmlibrary.php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../Desktop/flip%20video%20camera%20ppt.ppt" TargetMode="External"/><Relationship Id="rId3" Type="http://schemas.openxmlformats.org/officeDocument/2006/relationships/hyperlink" Target="http://blabberize.com/" TargetMode="External"/><Relationship Id="rId7" Type="http://schemas.openxmlformats.org/officeDocument/2006/relationships/hyperlink" Target="http://www.digitalwish.com/dw/digitalwish/product?id=4310" TargetMode="External"/><Relationship Id="rId2" Type="http://schemas.openxmlformats.org/officeDocument/2006/relationships/hyperlink" Target="http://www.tikato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vuGtfcgW88M" TargetMode="External"/><Relationship Id="rId5" Type="http://schemas.openxmlformats.org/officeDocument/2006/relationships/hyperlink" Target="http://www.marthahibbard.weebly.com/" TargetMode="External"/><Relationship Id="rId4" Type="http://schemas.openxmlformats.org/officeDocument/2006/relationships/hyperlink" Target="http://www.weebly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QuEwpDFvxQ&amp;p=6DF09B5F894B0409&amp;playnext=1&amp;index=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olsboardgames.com/2011/01/words-with-friends-board-and-tile.html" TargetMode="External"/><Relationship Id="rId4" Type="http://schemas.openxmlformats.org/officeDocument/2006/relationships/hyperlink" Target="http://www.ala.org/ala/mgrps/divs/alsc/awardsgrants/bookmedia/belpremedal/index.cf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hibbardm@conwayschools.n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outhvoices.uncc.edu/files/nsv/institute/Foldabl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09600"/>
            <a:ext cx="6172200" cy="1208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Lions, and Tigers, and Bears! Oh My! </a:t>
            </a:r>
            <a:endParaRPr lang="en-US" sz="3200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09800" y="1905000"/>
            <a:ext cx="6172200" cy="1371600"/>
          </a:xfrm>
        </p:spPr>
        <p:txBody>
          <a:bodyPr/>
          <a:lstStyle/>
          <a:p>
            <a:pPr algn="ctr" eaLnBrk="1" hangingPunct="1"/>
            <a:r>
              <a:rPr lang="en-US" sz="2400" smtClean="0"/>
              <a:t>Preparing Foreign Language Teachers for the New-Age Learner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209800" y="5105400"/>
            <a:ext cx="617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Century Schoolbook" pitchFamily="18" charset="0"/>
              </a:rPr>
              <a:t>Presented by Martha Hibbard</a:t>
            </a:r>
          </a:p>
          <a:p>
            <a:pPr algn="ctr" eaLnBrk="1" hangingPunct="1"/>
            <a:r>
              <a:rPr lang="en-US">
                <a:latin typeface="Century Schoolbook" pitchFamily="18" charset="0"/>
              </a:rPr>
              <a:t>Spanish Teacher</a:t>
            </a:r>
          </a:p>
          <a:p>
            <a:pPr algn="ctr" eaLnBrk="1" hangingPunct="1"/>
            <a:r>
              <a:rPr lang="en-US">
                <a:latin typeface="Century Schoolbook" pitchFamily="18" charset="0"/>
              </a:rPr>
              <a:t>Conway High East and Bob Courtway Middle School</a:t>
            </a:r>
          </a:p>
          <a:p>
            <a:pPr algn="ctr" eaLnBrk="1" hangingPunct="1"/>
            <a:r>
              <a:rPr lang="en-US">
                <a:latin typeface="Century Schoolbook" pitchFamily="18" charset="0"/>
              </a:rPr>
              <a:t>hibbardm@conwayschools.net</a:t>
            </a:r>
          </a:p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8197" name="Picture 5" descr="l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1447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iger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15001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bear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070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7411" name="Content Placeholder 3" descr="four door foldable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752600"/>
            <a:ext cx="5884863" cy="377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8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smtClean="0">
              <a:solidFill>
                <a:srgbClr val="00B0F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6000" smtClean="0">
                <a:solidFill>
                  <a:srgbClr val="00B0F0"/>
                </a:solidFill>
              </a:rPr>
              <a:t>Literacy in the Foreign Language Classroom</a:t>
            </a:r>
          </a:p>
          <a:p>
            <a:pPr algn="ctr">
              <a:buFont typeface="Wingdings" pitchFamily="2" charset="2"/>
              <a:buNone/>
            </a:pPr>
            <a:r>
              <a:rPr lang="en-US" sz="4800" smtClean="0"/>
              <a:t>(You really can do it!)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The </a:t>
            </a:r>
            <a:r>
              <a:rPr lang="en-US" sz="6000" dirty="0"/>
              <a:t>Data speaks…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Owner\Downloads\char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6927"/>
            <a:ext cx="6002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Owner\Downloads\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002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Owner\Downloads\char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0782"/>
            <a:ext cx="6002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7848600" cy="54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Promoting Literacy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791200"/>
          </a:xfrm>
        </p:spPr>
        <p:txBody>
          <a:bodyPr/>
          <a:lstStyle/>
          <a:p>
            <a:pPr eaLnBrk="1" hangingPunct="1"/>
            <a:r>
              <a:rPr lang="en-US" u="sng" dirty="0" smtClean="0">
                <a:hlinkClick r:id="rId3"/>
              </a:rPr>
              <a:t>List of Literary Awards by country</a:t>
            </a:r>
            <a:endParaRPr lang="en-US" u="sng" dirty="0" smtClean="0"/>
          </a:p>
          <a:p>
            <a:pPr eaLnBrk="1" hangingPunct="1"/>
            <a:r>
              <a:rPr lang="en-US" u="sng" dirty="0" smtClean="0"/>
              <a:t>Spanish Books:</a:t>
            </a:r>
          </a:p>
          <a:p>
            <a:pPr lvl="1" eaLnBrk="1" hangingPunct="1"/>
            <a:r>
              <a:rPr lang="en-US" u="sng" dirty="0" err="1" smtClean="0">
                <a:hlinkClick r:id="rId4"/>
              </a:rPr>
              <a:t>Pura</a:t>
            </a:r>
            <a:r>
              <a:rPr lang="en-US" u="sng" dirty="0" smtClean="0">
                <a:hlinkClick r:id="rId4"/>
              </a:rPr>
              <a:t> </a:t>
            </a:r>
            <a:r>
              <a:rPr lang="en-US" u="sng" dirty="0" err="1" smtClean="0">
                <a:hlinkClick r:id="rId4"/>
              </a:rPr>
              <a:t>Belpré</a:t>
            </a:r>
            <a:r>
              <a:rPr lang="en-US" u="sng" dirty="0" smtClean="0">
                <a:hlinkClick r:id="rId4"/>
              </a:rPr>
              <a:t> Awards</a:t>
            </a:r>
            <a:endParaRPr lang="en-US" u="sng" dirty="0" smtClean="0"/>
          </a:p>
          <a:p>
            <a:pPr lvl="1" eaLnBrk="1" hangingPunct="1"/>
            <a:r>
              <a:rPr lang="en-US" u="sng" dirty="0" smtClean="0">
                <a:hlinkClick r:id="rId5"/>
              </a:rPr>
              <a:t>Shadow of a Bull</a:t>
            </a:r>
            <a:r>
              <a:rPr lang="en-US" u="sng" dirty="0" smtClean="0"/>
              <a:t> by Maia </a:t>
            </a:r>
            <a:r>
              <a:rPr lang="en-US" u="sng" dirty="0" err="1" smtClean="0"/>
              <a:t>Wojciechowska</a:t>
            </a:r>
            <a:r>
              <a:rPr lang="en-US" u="sng" dirty="0" smtClean="0"/>
              <a:t> (7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-12</a:t>
            </a:r>
            <a:r>
              <a:rPr lang="en-US" u="sng" baseline="30000" dirty="0" smtClean="0"/>
              <a:t>th</a:t>
            </a:r>
            <a:r>
              <a:rPr lang="en-US" u="sng" dirty="0" smtClean="0"/>
              <a:t>)</a:t>
            </a:r>
          </a:p>
          <a:p>
            <a:pPr lvl="1" eaLnBrk="1" hangingPunct="1"/>
            <a:r>
              <a:rPr lang="en-US" u="sng" dirty="0" smtClean="0">
                <a:hlinkClick r:id="rId6"/>
              </a:rPr>
              <a:t>Once Upon a </a:t>
            </a:r>
            <a:r>
              <a:rPr lang="en-US" u="sng" dirty="0" err="1" smtClean="0">
                <a:hlinkClick r:id="rId6"/>
              </a:rPr>
              <a:t>Quincea</a:t>
            </a:r>
            <a:r>
              <a:rPr lang="en-US" u="sng" dirty="0" err="1" smtClean="0">
                <a:latin typeface="Constantia"/>
                <a:hlinkClick r:id="rId6"/>
              </a:rPr>
              <a:t>ñera</a:t>
            </a:r>
            <a:r>
              <a:rPr lang="en-US" u="sng" dirty="0" smtClean="0">
                <a:latin typeface="Constantia"/>
              </a:rPr>
              <a:t>- Julia Alvarez (9</a:t>
            </a:r>
            <a:r>
              <a:rPr lang="en-US" u="sng" baseline="30000" dirty="0" smtClean="0">
                <a:latin typeface="Constantia"/>
              </a:rPr>
              <a:t>th</a:t>
            </a:r>
            <a:r>
              <a:rPr lang="en-US" u="sng" dirty="0">
                <a:latin typeface="Constantia"/>
              </a:rPr>
              <a:t> </a:t>
            </a:r>
            <a:r>
              <a:rPr lang="en-US" u="sng" dirty="0" smtClean="0">
                <a:latin typeface="Constantia"/>
              </a:rPr>
              <a:t>- 12</a:t>
            </a:r>
            <a:r>
              <a:rPr lang="en-US" u="sng" baseline="30000" dirty="0" smtClean="0">
                <a:latin typeface="Constantia"/>
              </a:rPr>
              <a:t>th</a:t>
            </a:r>
            <a:r>
              <a:rPr lang="en-US" u="sng" dirty="0" smtClean="0">
                <a:latin typeface="Constantia"/>
              </a:rPr>
              <a:t>)</a:t>
            </a:r>
          </a:p>
          <a:p>
            <a:pPr lvl="1" eaLnBrk="1" hangingPunct="1"/>
            <a:r>
              <a:rPr lang="en-US" u="sng" dirty="0" smtClean="0">
                <a:latin typeface="Constantia"/>
                <a:hlinkClick r:id="rId7"/>
              </a:rPr>
              <a:t>In the Time of the Butterflies</a:t>
            </a:r>
            <a:r>
              <a:rPr lang="en-US" u="sng" dirty="0" smtClean="0">
                <a:latin typeface="Constantia"/>
              </a:rPr>
              <a:t>- Julia Alvarez (9</a:t>
            </a:r>
            <a:r>
              <a:rPr lang="en-US" u="sng" baseline="30000" dirty="0" smtClean="0">
                <a:latin typeface="Constantia"/>
              </a:rPr>
              <a:t>th</a:t>
            </a:r>
            <a:r>
              <a:rPr lang="en-US" u="sng" dirty="0" smtClean="0">
                <a:latin typeface="Constantia"/>
              </a:rPr>
              <a:t>-12</a:t>
            </a:r>
            <a:r>
              <a:rPr lang="en-US" u="sng" baseline="30000" dirty="0" smtClean="0">
                <a:latin typeface="Constantia"/>
              </a:rPr>
              <a:t>th</a:t>
            </a:r>
            <a:r>
              <a:rPr lang="en-US" u="sng" dirty="0" smtClean="0">
                <a:latin typeface="Constantia"/>
              </a:rPr>
              <a:t>)</a:t>
            </a:r>
          </a:p>
          <a:p>
            <a:pPr lvl="2" eaLnBrk="1" hangingPunct="1"/>
            <a:r>
              <a:rPr lang="en-US" u="sng" dirty="0">
                <a:latin typeface="Constantia"/>
                <a:hlinkClick r:id="rId8"/>
              </a:rPr>
              <a:t>http://www.juliaalvarez.com</a:t>
            </a:r>
            <a:r>
              <a:rPr lang="en-US" u="sng" dirty="0" smtClean="0">
                <a:latin typeface="Constantia"/>
                <a:hlinkClick r:id="rId8"/>
              </a:rPr>
              <a:t>/</a:t>
            </a:r>
            <a:r>
              <a:rPr lang="en-US" u="sng" dirty="0" smtClean="0">
                <a:latin typeface="Constantia"/>
              </a:rPr>
              <a:t> </a:t>
            </a:r>
          </a:p>
          <a:p>
            <a:pPr lvl="2" eaLnBrk="1" hangingPunct="1"/>
            <a:r>
              <a:rPr lang="en-US" u="sng" dirty="0">
                <a:latin typeface="Constantia"/>
                <a:hlinkClick r:id="rId9"/>
              </a:rPr>
              <a:t>http://</a:t>
            </a:r>
            <a:r>
              <a:rPr lang="en-US" u="sng" dirty="0" smtClean="0">
                <a:latin typeface="Constantia"/>
                <a:hlinkClick r:id="rId9"/>
              </a:rPr>
              <a:t>www.arts.gov/av/avCMS/Alvarez-stream.html</a:t>
            </a:r>
            <a:endParaRPr lang="en-US" u="sng" dirty="0" smtClean="0">
              <a:latin typeface="Constantia"/>
            </a:endParaRPr>
          </a:p>
          <a:p>
            <a:pPr lvl="2" eaLnBrk="1" hangingPunct="1"/>
            <a:r>
              <a:rPr lang="en-US" u="sng" dirty="0">
                <a:latin typeface="Constantia"/>
                <a:hlinkClick r:id="rId10"/>
              </a:rPr>
              <a:t>http://</a:t>
            </a:r>
            <a:r>
              <a:rPr lang="en-US" u="sng" dirty="0" smtClean="0">
                <a:latin typeface="Constantia"/>
                <a:hlinkClick r:id="rId10"/>
              </a:rPr>
              <a:t>neabigread.org/books/timeofthebutterflies/audiotranscript.php</a:t>
            </a:r>
            <a:r>
              <a:rPr lang="en-US" u="sng" dirty="0" smtClean="0">
                <a:latin typeface="Constantia"/>
              </a:rPr>
              <a:t> </a:t>
            </a:r>
          </a:p>
          <a:p>
            <a:pPr lvl="2" eaLnBrk="1" hangingPunct="1"/>
            <a:r>
              <a:rPr lang="en-US" u="sng" dirty="0">
                <a:latin typeface="Constantia"/>
                <a:hlinkClick r:id="rId11"/>
              </a:rPr>
              <a:t>http://</a:t>
            </a:r>
            <a:r>
              <a:rPr lang="en-US" u="sng" dirty="0" smtClean="0">
                <a:latin typeface="Constantia"/>
                <a:hlinkClick r:id="rId11"/>
              </a:rPr>
              <a:t>neabigread.org/books/timeofthebutterflies/teachersguide01.php</a:t>
            </a:r>
            <a:r>
              <a:rPr lang="en-US" u="sng" dirty="0" smtClean="0">
                <a:latin typeface="Constantia"/>
              </a:rPr>
              <a:t> </a:t>
            </a:r>
          </a:p>
          <a:p>
            <a:pPr lvl="1" eaLnBrk="1" hangingPunct="1"/>
            <a:r>
              <a:rPr lang="en-US" u="sng" dirty="0">
                <a:latin typeface="Constantia" pitchFamily="18" charset="0"/>
              </a:rPr>
              <a:t>Sun, Stone, and </a:t>
            </a:r>
            <a:r>
              <a:rPr lang="en-US" u="sng" dirty="0" smtClean="0">
                <a:latin typeface="Constantia" pitchFamily="18" charset="0"/>
              </a:rPr>
              <a:t>Shadows: 20 Great Mexican Short Stories</a:t>
            </a:r>
            <a:endParaRPr lang="en-US" u="sng" dirty="0">
              <a:latin typeface="Constantia" pitchFamily="18" charset="0"/>
            </a:endParaRPr>
          </a:p>
          <a:p>
            <a:pPr lvl="2" eaLnBrk="1" hangingPunct="1"/>
            <a:r>
              <a:rPr lang="en-US" u="sng" dirty="0">
                <a:latin typeface="Constantia"/>
                <a:hlinkClick r:id="rId12"/>
              </a:rPr>
              <a:t>http://</a:t>
            </a:r>
            <a:r>
              <a:rPr lang="en-US" u="sng" dirty="0" smtClean="0">
                <a:latin typeface="Constantia"/>
                <a:hlinkClick r:id="rId12"/>
              </a:rPr>
              <a:t>neabigread.org/books/sunstoneandshadows/teachersguide02.php</a:t>
            </a:r>
            <a:r>
              <a:rPr lang="en-US" u="sng" dirty="0" smtClean="0">
                <a:latin typeface="Constanti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Bless Me </a:t>
            </a:r>
            <a:r>
              <a:rPr lang="en-US" dirty="0" err="1"/>
              <a:t>Ultima</a:t>
            </a:r>
            <a:r>
              <a:rPr lang="en-US" dirty="0"/>
              <a:t>- </a:t>
            </a:r>
            <a:r>
              <a:rPr lang="en-US" dirty="0" err="1"/>
              <a:t>Rudolfo</a:t>
            </a:r>
            <a:r>
              <a:rPr lang="en-US" dirty="0"/>
              <a:t> Anaya</a:t>
            </a:r>
            <a:endParaRPr lang="en-US" dirty="0">
              <a:hlinkClick r:id="rId2"/>
            </a:endParaRPr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neabigread.org/books/blessmeultima/teachersguide02.php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4"/>
              </a:rPr>
              <a:t>Hispanic Heritage Month Booklist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90 </a:t>
            </a:r>
            <a:r>
              <a:rPr lang="en-US" dirty="0">
                <a:hlinkClick r:id="rId2"/>
              </a:rPr>
              <a:t>Miles to Havana</a:t>
            </a:r>
            <a:r>
              <a:rPr lang="en-US" dirty="0"/>
              <a:t>- Enrique Flores-</a:t>
            </a:r>
            <a:r>
              <a:rPr lang="en-US" dirty="0" err="1"/>
              <a:t>Galbis</a:t>
            </a:r>
            <a:r>
              <a:rPr lang="en-US" dirty="0"/>
              <a:t> (7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u="sng" dirty="0">
                <a:hlinkClick r:id="rId5"/>
              </a:rPr>
              <a:t>Cuba 15</a:t>
            </a:r>
            <a:r>
              <a:rPr lang="en-US" dirty="0"/>
              <a:t>- Nancy </a:t>
            </a:r>
            <a:r>
              <a:rPr lang="en-US" dirty="0" err="1"/>
              <a:t>Osa</a:t>
            </a:r>
            <a:r>
              <a:rPr lang="en-US" dirty="0"/>
              <a:t> (9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u="sng" dirty="0">
                <a:hlinkClick r:id="rId6"/>
              </a:rPr>
              <a:t>The Circuit</a:t>
            </a:r>
            <a:r>
              <a:rPr lang="en-US" dirty="0"/>
              <a:t>- Francisco Jim</a:t>
            </a:r>
            <a:r>
              <a:rPr lang="en-US" dirty="0">
                <a:latin typeface="Constantia"/>
              </a:rPr>
              <a:t>é</a:t>
            </a:r>
            <a:r>
              <a:rPr lang="en-US" dirty="0"/>
              <a:t>nez (6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)</a:t>
            </a:r>
            <a:endParaRPr lang="en-US" u="sng" dirty="0"/>
          </a:p>
          <a:p>
            <a:pPr lvl="1"/>
            <a:r>
              <a:rPr lang="en-US" u="sng" dirty="0">
                <a:hlinkClick r:id="rId7"/>
              </a:rPr>
              <a:t>Breaking Through</a:t>
            </a:r>
            <a:r>
              <a:rPr lang="en-US" dirty="0"/>
              <a:t>- Francisco Jim</a:t>
            </a:r>
            <a:r>
              <a:rPr lang="en-US" dirty="0">
                <a:latin typeface="Constantia"/>
              </a:rPr>
              <a:t>é</a:t>
            </a:r>
            <a:r>
              <a:rPr lang="en-US" dirty="0"/>
              <a:t>nez (6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hlinkClick r:id="rId8"/>
              </a:rPr>
              <a:t>Play ideas from the book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www.latinbabybookclub.com/2011_02_01_archive.html</a:t>
            </a:r>
            <a:r>
              <a:rPr lang="en-US" dirty="0" smtClean="0"/>
              <a:t> </a:t>
            </a:r>
          </a:p>
          <a:p>
            <a:pPr marL="36671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4873752"/>
          </a:xfrm>
        </p:spPr>
        <p:txBody>
          <a:bodyPr/>
          <a:lstStyle/>
          <a:p>
            <a:pPr lvl="1" eaLnBrk="1" hangingPunct="1"/>
            <a:r>
              <a:rPr lang="en-US" u="sng" dirty="0">
                <a:latin typeface="Constantia"/>
                <a:hlinkClick r:id="rId2"/>
              </a:rPr>
              <a:t>Before We Were Free</a:t>
            </a:r>
            <a:r>
              <a:rPr lang="en-US" dirty="0">
                <a:latin typeface="Constantia"/>
              </a:rPr>
              <a:t>- Julia Alvarez (9</a:t>
            </a:r>
            <a:r>
              <a:rPr lang="en-US" baseline="30000" dirty="0">
                <a:latin typeface="Constantia"/>
              </a:rPr>
              <a:t>th</a:t>
            </a:r>
            <a:r>
              <a:rPr lang="en-US" dirty="0">
                <a:latin typeface="Constantia"/>
              </a:rPr>
              <a:t>-12</a:t>
            </a:r>
            <a:r>
              <a:rPr lang="en-US" baseline="30000" dirty="0">
                <a:latin typeface="Constantia"/>
              </a:rPr>
              <a:t>th</a:t>
            </a:r>
            <a:r>
              <a:rPr lang="en-US" dirty="0">
                <a:latin typeface="Constantia"/>
              </a:rPr>
              <a:t>)</a:t>
            </a:r>
          </a:p>
          <a:p>
            <a:pPr lvl="1" eaLnBrk="1" hangingPunct="1"/>
            <a:r>
              <a:rPr lang="en-US" dirty="0">
                <a:latin typeface="Constantia"/>
                <a:hlinkClick r:id="rId3"/>
              </a:rPr>
              <a:t>The </a:t>
            </a:r>
            <a:r>
              <a:rPr lang="en-US" dirty="0" err="1">
                <a:latin typeface="Constantia"/>
                <a:hlinkClick r:id="rId3"/>
              </a:rPr>
              <a:t>Tía</a:t>
            </a:r>
            <a:r>
              <a:rPr lang="en-US" dirty="0">
                <a:latin typeface="Constantia"/>
                <a:hlinkClick r:id="rId3"/>
              </a:rPr>
              <a:t> Lola Stories</a:t>
            </a:r>
            <a:r>
              <a:rPr lang="en-US" dirty="0">
                <a:latin typeface="Constantia"/>
              </a:rPr>
              <a:t>- Julia Alvarez (5</a:t>
            </a:r>
            <a:r>
              <a:rPr lang="en-US" baseline="30000" dirty="0">
                <a:latin typeface="Constantia"/>
              </a:rPr>
              <a:t>th</a:t>
            </a:r>
            <a:r>
              <a:rPr lang="en-US" dirty="0">
                <a:latin typeface="Constantia"/>
              </a:rPr>
              <a:t>-9</a:t>
            </a:r>
            <a:r>
              <a:rPr lang="en-US" baseline="30000" dirty="0">
                <a:latin typeface="Constantia"/>
              </a:rPr>
              <a:t>th</a:t>
            </a:r>
            <a:r>
              <a:rPr lang="en-US" dirty="0" smtClean="0">
                <a:latin typeface="Constantia"/>
              </a:rPr>
              <a:t>)</a:t>
            </a:r>
          </a:p>
          <a:p>
            <a:pPr lvl="2" eaLnBrk="1" hangingPunct="1"/>
            <a:r>
              <a:rPr lang="en-US" dirty="0" smtClean="0">
                <a:latin typeface="Constantia"/>
                <a:hlinkClick r:id="rId4"/>
              </a:rPr>
              <a:t>Writing Prompts</a:t>
            </a:r>
            <a:endParaRPr lang="en-US" dirty="0">
              <a:latin typeface="Constantia"/>
            </a:endParaRPr>
          </a:p>
          <a:p>
            <a:pPr lvl="1" eaLnBrk="1" hangingPunct="1"/>
            <a:r>
              <a:rPr lang="en-US" u="sng" dirty="0">
                <a:latin typeface="Constantia"/>
                <a:hlinkClick r:id="rId5"/>
              </a:rPr>
              <a:t>The Firefly Letters: A Suffragette’s Journey to Cuba</a:t>
            </a:r>
            <a:endParaRPr lang="en-US" u="sng" dirty="0">
              <a:latin typeface="Constantia"/>
            </a:endParaRPr>
          </a:p>
          <a:p>
            <a:pPr marL="731837" lvl="2" indent="0" eaLnBrk="1" hangingPunct="1">
              <a:buNone/>
            </a:pPr>
            <a:r>
              <a:rPr lang="en-US" sz="2000" dirty="0">
                <a:latin typeface="Constantia" pitchFamily="18" charset="0"/>
              </a:rPr>
              <a:t>Margarita Engle (7</a:t>
            </a:r>
            <a:r>
              <a:rPr lang="en-US" sz="2000" baseline="30000" dirty="0">
                <a:latin typeface="Constantia" pitchFamily="18" charset="0"/>
              </a:rPr>
              <a:t>th</a:t>
            </a:r>
            <a:r>
              <a:rPr lang="en-US" sz="2000" dirty="0">
                <a:latin typeface="Constantia" pitchFamily="18" charset="0"/>
              </a:rPr>
              <a:t>-12</a:t>
            </a:r>
            <a:r>
              <a:rPr lang="en-US" sz="2000" baseline="30000" dirty="0">
                <a:latin typeface="Constantia" pitchFamily="18" charset="0"/>
              </a:rPr>
              <a:t>th</a:t>
            </a:r>
            <a:r>
              <a:rPr lang="en-US" sz="2000" dirty="0">
                <a:latin typeface="Constantia" pitchFamily="18" charset="0"/>
              </a:rPr>
              <a:t>)</a:t>
            </a:r>
          </a:p>
          <a:p>
            <a:pPr lvl="1" eaLnBrk="1" hangingPunct="1"/>
            <a:r>
              <a:rPr lang="en-US" u="sng" dirty="0">
                <a:hlinkClick r:id="rId6"/>
              </a:rPr>
              <a:t>The Surrender Tree: Poems of Cuba’s Struggle for Freedom</a:t>
            </a:r>
            <a:r>
              <a:rPr lang="en-US" dirty="0"/>
              <a:t>- Margarita Engle (7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 eaLnBrk="1" hangingPunct="1"/>
            <a:r>
              <a:rPr lang="en-US" u="sng" dirty="0">
                <a:hlinkClick r:id="rId7"/>
              </a:rPr>
              <a:t>The Poet Slave of Cuba</a:t>
            </a:r>
            <a:r>
              <a:rPr lang="en-US" dirty="0"/>
              <a:t>- Margarita Engle (7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 smtClean="0"/>
              <a:t>)</a:t>
            </a:r>
            <a:endParaRPr lang="en-US" u="sng" dirty="0" smtClean="0">
              <a:hlinkClick r:id="rId8"/>
            </a:endParaRPr>
          </a:p>
          <a:p>
            <a:pPr lvl="1" eaLnBrk="1" hangingPunct="1"/>
            <a:r>
              <a:rPr lang="en-US" u="sng" dirty="0" smtClean="0">
                <a:hlinkClick r:id="rId8"/>
              </a:rPr>
              <a:t>Esperanza </a:t>
            </a:r>
            <a:r>
              <a:rPr lang="en-US" u="sng" dirty="0">
                <a:hlinkClick r:id="rId8"/>
              </a:rPr>
              <a:t>Rising </a:t>
            </a:r>
            <a:r>
              <a:rPr lang="en-US" u="sng" dirty="0" smtClean="0"/>
              <a:t>-</a:t>
            </a:r>
            <a:r>
              <a:rPr lang="en-US" dirty="0" smtClean="0"/>
              <a:t>Pam </a:t>
            </a:r>
            <a:r>
              <a:rPr lang="en-US" dirty="0"/>
              <a:t>Muñoz Ryan (7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 eaLnBrk="1" hangingPunct="1"/>
            <a:r>
              <a:rPr lang="en-US" u="sng" dirty="0">
                <a:hlinkClick r:id="rId9"/>
              </a:rPr>
              <a:t>Becoming Naomi León </a:t>
            </a:r>
            <a:r>
              <a:rPr lang="en-US" u="sng" dirty="0" smtClean="0"/>
              <a:t>-</a:t>
            </a:r>
            <a:r>
              <a:rPr lang="en-US" dirty="0" smtClean="0"/>
              <a:t>Pam </a:t>
            </a:r>
            <a:r>
              <a:rPr lang="en-US" dirty="0"/>
              <a:t>Muñoz Ryan (7</a:t>
            </a:r>
            <a:r>
              <a:rPr lang="en-US" baseline="30000" dirty="0"/>
              <a:t>th</a:t>
            </a:r>
            <a:r>
              <a:rPr lang="en-US" dirty="0"/>
              <a:t> -9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marL="731837" lvl="2" indent="0" eaLnBrk="1" hangingPunct="1">
              <a:buNone/>
            </a:pPr>
            <a:r>
              <a:rPr lang="en-US" dirty="0">
                <a:hlinkClick r:id="rId10"/>
              </a:rPr>
              <a:t>Scholastic Lesson Plan</a:t>
            </a:r>
            <a:endParaRPr lang="en-US" dirty="0"/>
          </a:p>
          <a:p>
            <a:pPr marL="366713" lvl="1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928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Don’t you recognize these faces?</a:t>
            </a:r>
            <a:endParaRPr lang="en-US" dirty="0"/>
          </a:p>
        </p:txBody>
      </p:sp>
      <p:pic>
        <p:nvPicPr>
          <p:cNvPr id="9219" name="Picture 5" descr="lion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752600"/>
            <a:ext cx="2895600" cy="4286250"/>
          </a:xfrm>
          <a:noFill/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648200" y="1905000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Is this a </a:t>
            </a:r>
            <a:r>
              <a:rPr lang="en-US" sz="2000" dirty="0" smtClean="0"/>
              <a:t>Hunter, Billy</a:t>
            </a:r>
            <a:r>
              <a:rPr lang="en-US" sz="2000" dirty="0"/>
              <a:t>, or  David in your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u="sng" dirty="0">
                <a:hlinkClick r:id="rId2"/>
              </a:rPr>
              <a:t>Reaching Out</a:t>
            </a:r>
            <a:r>
              <a:rPr lang="en-US" dirty="0"/>
              <a:t>- Francisco Jim</a:t>
            </a:r>
            <a:r>
              <a:rPr lang="en-US" dirty="0">
                <a:latin typeface="Constantia"/>
              </a:rPr>
              <a:t>é</a:t>
            </a:r>
            <a:r>
              <a:rPr lang="en-US" dirty="0"/>
              <a:t>nez (9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u="sng" dirty="0">
                <a:hlinkClick r:id="rId3"/>
              </a:rPr>
              <a:t>Canto Familiar</a:t>
            </a:r>
            <a:r>
              <a:rPr lang="en-US" dirty="0"/>
              <a:t>- Gary Soto (5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u="sng" dirty="0">
                <a:hlinkClick r:id="rId4"/>
              </a:rPr>
              <a:t>Neighborhood Odes</a:t>
            </a:r>
            <a:r>
              <a:rPr lang="en-US" u="sng" dirty="0"/>
              <a:t>- </a:t>
            </a:r>
            <a:r>
              <a:rPr lang="en-US" dirty="0"/>
              <a:t>Gary Soto (5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 smtClean="0">
                <a:hlinkClick r:id="rId5"/>
              </a:rPr>
              <a:t>A Wedding in Haiti</a:t>
            </a:r>
            <a:r>
              <a:rPr lang="en-US" dirty="0" smtClean="0"/>
              <a:t>- Julia Alvarez (coming this April)</a:t>
            </a:r>
          </a:p>
          <a:p>
            <a:pPr lvl="1"/>
            <a:r>
              <a:rPr lang="en-US" dirty="0" smtClean="0">
                <a:hlinkClick r:id="rId6"/>
              </a:rPr>
              <a:t>An Election Essay</a:t>
            </a:r>
            <a:r>
              <a:rPr lang="en-US" dirty="0" smtClean="0"/>
              <a:t>- Julia Alvarez</a:t>
            </a:r>
          </a:p>
          <a:p>
            <a:pPr lvl="1"/>
            <a:r>
              <a:rPr lang="en-US" u="sng" dirty="0" smtClean="0">
                <a:hlinkClick r:id="rId7"/>
              </a:rPr>
              <a:t>A </a:t>
            </a:r>
            <a:r>
              <a:rPr lang="en-US" u="sng" dirty="0" err="1" smtClean="0">
                <a:hlinkClick r:id="rId7"/>
              </a:rPr>
              <a:t>Cafecito</a:t>
            </a:r>
            <a:r>
              <a:rPr lang="en-US" u="sng" dirty="0" smtClean="0">
                <a:hlinkClick r:id="rId7"/>
              </a:rPr>
              <a:t> Story</a:t>
            </a:r>
            <a:r>
              <a:rPr lang="en-US" dirty="0" smtClean="0"/>
              <a:t>- Julia Alvarez</a:t>
            </a:r>
          </a:p>
          <a:p>
            <a:pPr lvl="2"/>
            <a:r>
              <a:rPr lang="en-US" u="sng" dirty="0">
                <a:hlinkClick r:id="rId8"/>
              </a:rPr>
              <a:t>http://</a:t>
            </a:r>
            <a:r>
              <a:rPr lang="en-US" u="sng" dirty="0" smtClean="0">
                <a:hlinkClick r:id="rId8"/>
              </a:rPr>
              <a:t>www.cafealtagracia.com/index.html</a:t>
            </a:r>
            <a:r>
              <a:rPr lang="en-US" u="sng" dirty="0" smtClean="0"/>
              <a:t> </a:t>
            </a:r>
          </a:p>
          <a:p>
            <a:pPr lvl="1"/>
            <a:r>
              <a:rPr lang="en-US" u="sng" dirty="0" smtClean="0">
                <a:hlinkClick r:id="rId9"/>
              </a:rPr>
              <a:t>When I Was Puerto Rican</a:t>
            </a:r>
            <a:r>
              <a:rPr lang="en-US" dirty="0" smtClean="0"/>
              <a:t>- Esmeralda </a:t>
            </a:r>
            <a:r>
              <a:rPr lang="en-US" dirty="0" smtClean="0"/>
              <a:t>Santiago</a:t>
            </a:r>
          </a:p>
          <a:p>
            <a:pPr lvl="1"/>
            <a:r>
              <a:rPr lang="en-US" dirty="0" smtClean="0">
                <a:hlinkClick r:id="rId10"/>
              </a:rPr>
              <a:t>www.Latinostories.com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French Books: </a:t>
            </a:r>
          </a:p>
          <a:p>
            <a:pPr lvl="1" eaLnBrk="1" hangingPunct="1"/>
            <a:r>
              <a:rPr lang="en-US" u="sng" dirty="0" smtClean="0">
                <a:hlinkClick r:id="rId2"/>
              </a:rPr>
              <a:t>Words in a French Life: Lessons in Love and Language From the South of France</a:t>
            </a:r>
            <a:endParaRPr lang="en-US" u="sng" dirty="0" smtClean="0"/>
          </a:p>
          <a:p>
            <a:pPr lvl="1" eaLnBrk="1" hangingPunct="1"/>
            <a:r>
              <a:rPr lang="en-US" u="sng" dirty="0" smtClean="0">
                <a:hlinkClick r:id="rId3"/>
              </a:rPr>
              <a:t>When in France, Do as the French Do</a:t>
            </a:r>
            <a:endParaRPr lang="en-US" u="sng" dirty="0" smtClean="0"/>
          </a:p>
          <a:p>
            <a:pPr lvl="1" eaLnBrk="1" hangingPunct="1"/>
            <a:r>
              <a:rPr lang="en-US" u="sng" dirty="0" smtClean="0">
                <a:hlinkClick r:id="rId4"/>
              </a:rPr>
              <a:t>Paris Peasant</a:t>
            </a:r>
            <a:r>
              <a:rPr lang="en-US" dirty="0" smtClean="0"/>
              <a:t>- Louis Aragon</a:t>
            </a:r>
          </a:p>
          <a:p>
            <a:pPr lvl="1" eaLnBrk="1" hangingPunct="1"/>
            <a:r>
              <a:rPr lang="en-US" dirty="0" smtClean="0">
                <a:hlinkClick r:id="rId5"/>
              </a:rPr>
              <a:t>Austerlitz</a:t>
            </a:r>
            <a:r>
              <a:rPr lang="en-US" dirty="0" smtClean="0"/>
              <a:t>-Winfried Georg </a:t>
            </a:r>
            <a:r>
              <a:rPr lang="en-US" dirty="0" err="1" smtClean="0"/>
              <a:t>Sebald</a:t>
            </a:r>
            <a:endParaRPr lang="en-US" dirty="0" smtClean="0"/>
          </a:p>
          <a:p>
            <a:pPr lvl="1" eaLnBrk="1" hangingPunct="1"/>
            <a:r>
              <a:rPr lang="en-US" u="sng" dirty="0" smtClean="0">
                <a:hlinkClick r:id="rId6"/>
              </a:rPr>
              <a:t>The Kindly Ones</a:t>
            </a:r>
            <a:r>
              <a:rPr lang="en-US" dirty="0" smtClean="0"/>
              <a:t>- Jonathan </a:t>
            </a:r>
            <a:r>
              <a:rPr lang="en-US" dirty="0" err="1" smtClean="0"/>
              <a:t>Littell</a:t>
            </a:r>
            <a:endParaRPr lang="en-US" dirty="0" smtClean="0"/>
          </a:p>
          <a:p>
            <a:pPr lvl="1" eaLnBrk="1" hangingPunct="1"/>
            <a:r>
              <a:rPr lang="en-US" u="sng" dirty="0" smtClean="0">
                <a:hlinkClick r:id="rId7"/>
              </a:rPr>
              <a:t>For Freedom: The Story of a French Spy</a:t>
            </a:r>
            <a:r>
              <a:rPr lang="en-US" dirty="0" smtClean="0"/>
              <a:t>- Kimberly Brubaker</a:t>
            </a:r>
            <a:endParaRPr lang="en-US" u="sng" dirty="0" smtClean="0"/>
          </a:p>
          <a:p>
            <a:pPr eaLnBrk="1" hangingPunct="1"/>
            <a:r>
              <a:rPr lang="en-US" u="sng" dirty="0" smtClean="0"/>
              <a:t>German Books:</a:t>
            </a:r>
          </a:p>
          <a:p>
            <a:pPr lvl="1" eaLnBrk="1" hangingPunct="1"/>
            <a:r>
              <a:rPr lang="en-US" u="sng" dirty="0" smtClean="0">
                <a:hlinkClick r:id="rId8"/>
              </a:rPr>
              <a:t>Those Crazy Germans! A Lighthearted Guide to Germany</a:t>
            </a:r>
            <a:endParaRPr lang="en-US" u="sng" dirty="0" smtClean="0"/>
          </a:p>
          <a:p>
            <a:pPr marL="0" indent="0" eaLnBrk="1" hangingPunct="1">
              <a:buNone/>
            </a:pPr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>
              <a:defRPr/>
            </a:pPr>
            <a:r>
              <a:rPr lang="en-US" dirty="0" smtClean="0"/>
              <a:t>Promoting Literacy Cont’d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Chinese Books:</a:t>
            </a:r>
          </a:p>
          <a:p>
            <a:pPr lvl="1" eaLnBrk="1" hangingPunct="1"/>
            <a:r>
              <a:rPr lang="en-US" dirty="0" smtClean="0"/>
              <a:t>Mao Dun Literary Awards</a:t>
            </a:r>
          </a:p>
          <a:p>
            <a:pPr lvl="1" eaLnBrk="1" hangingPunct="1"/>
            <a:r>
              <a:rPr lang="en-US" dirty="0" smtClean="0"/>
              <a:t>Lu </a:t>
            </a:r>
            <a:r>
              <a:rPr lang="en-US" dirty="0" err="1" smtClean="0"/>
              <a:t>Xun</a:t>
            </a:r>
            <a:r>
              <a:rPr lang="en-US" dirty="0" smtClean="0"/>
              <a:t> Literary Awards</a:t>
            </a:r>
          </a:p>
          <a:p>
            <a:pPr lvl="1" eaLnBrk="1" hangingPunct="1"/>
            <a:r>
              <a:rPr lang="en-US" dirty="0" smtClean="0">
                <a:hlinkClick r:id="rId2"/>
              </a:rPr>
              <a:t>Newman Prize for Chinese Literature</a:t>
            </a:r>
            <a:endParaRPr lang="en-US" dirty="0" smtClean="0">
              <a:hlinkClick r:id="rId3"/>
            </a:endParaRPr>
          </a:p>
          <a:p>
            <a:pPr lvl="1" eaLnBrk="1" hangingPunct="1"/>
            <a:r>
              <a:rPr lang="en-US" u="sng" dirty="0" smtClean="0">
                <a:hlinkClick r:id="rId3"/>
              </a:rPr>
              <a:t>Excursions in Chinese Culture</a:t>
            </a:r>
            <a:endParaRPr lang="en-US" u="sng" dirty="0" smtClean="0"/>
          </a:p>
          <a:p>
            <a:pPr lvl="1" eaLnBrk="1" hangingPunct="1"/>
            <a:r>
              <a:rPr lang="en-US" u="sng" dirty="0" smtClean="0">
                <a:hlinkClick r:id="rId4"/>
              </a:rPr>
              <a:t>I Hate English!</a:t>
            </a:r>
            <a:r>
              <a:rPr lang="en-US" dirty="0" smtClean="0">
                <a:hlinkClick r:id="rId4"/>
              </a:rPr>
              <a:t> </a:t>
            </a:r>
            <a:r>
              <a:rPr lang="en-US" dirty="0" smtClean="0"/>
              <a:t>By Ellen Levine</a:t>
            </a:r>
          </a:p>
          <a:p>
            <a:pPr lvl="1" eaLnBrk="1" hangingPunct="1"/>
            <a:r>
              <a:rPr lang="en-US" u="sng" dirty="0" smtClean="0">
                <a:hlinkClick r:id="rId5"/>
              </a:rPr>
              <a:t>Where the Mountain Meets the </a:t>
            </a:r>
            <a:r>
              <a:rPr lang="en-US" u="sng" dirty="0" err="1" smtClean="0">
                <a:hlinkClick r:id="rId5"/>
              </a:rPr>
              <a:t>Mooon</a:t>
            </a:r>
            <a:r>
              <a:rPr lang="en-US" dirty="0" smtClean="0"/>
              <a:t>-Grace Lin</a:t>
            </a:r>
          </a:p>
          <a:p>
            <a:pPr lvl="1" eaLnBrk="1" hangingPunct="1"/>
            <a:r>
              <a:rPr lang="en-US" u="sng" dirty="0" smtClean="0">
                <a:hlinkClick r:id="rId6"/>
              </a:rPr>
              <a:t>The House That Baba Built: An Artist’s Childhood in China</a:t>
            </a:r>
            <a:r>
              <a:rPr lang="en-US" dirty="0" smtClean="0"/>
              <a:t>-Ed Young</a:t>
            </a:r>
            <a:endParaRPr lang="en-US" u="sng" dirty="0" smtClean="0"/>
          </a:p>
          <a:p>
            <a:pPr lvl="1" eaLnBrk="1" hangingPunct="1"/>
            <a:r>
              <a:rPr lang="en-US" dirty="0" smtClean="0">
                <a:hlinkClick r:id="rId7"/>
              </a:rPr>
              <a:t>Amazon searches</a:t>
            </a:r>
            <a:r>
              <a:rPr lang="en-US" dirty="0" smtClean="0"/>
              <a:t>- young readers </a:t>
            </a:r>
            <a:r>
              <a:rPr lang="en-US" dirty="0" err="1" smtClean="0"/>
              <a:t>chinese</a:t>
            </a:r>
            <a:endParaRPr lang="en-US" dirty="0" smtClean="0"/>
          </a:p>
          <a:p>
            <a:pPr eaLnBrk="1" hangingPunct="1"/>
            <a:r>
              <a:rPr lang="en-US" dirty="0" smtClean="0"/>
              <a:t>Questions: Open Response-</a:t>
            </a:r>
          </a:p>
          <a:p>
            <a:pPr lvl="1" eaLnBrk="1" hangingPunct="1"/>
            <a:r>
              <a:rPr lang="en-US" u="sng" dirty="0" smtClean="0"/>
              <a:t>Reading and Writing for Success- </a:t>
            </a:r>
            <a:r>
              <a:rPr lang="en-US" u="sng" dirty="0" err="1" smtClean="0"/>
              <a:t>Realidades</a:t>
            </a:r>
            <a:r>
              <a:rPr lang="en-US" u="sng" dirty="0" smtClean="0"/>
              <a:t> Textbook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709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Common core Standards and FL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/>
          <a:lstStyle/>
          <a:p>
            <a:r>
              <a:rPr lang="en-US" dirty="0" smtClean="0"/>
              <a:t>“Celebrations” – Alonzo Lopez</a:t>
            </a:r>
          </a:p>
          <a:p>
            <a:r>
              <a:rPr lang="en-US" dirty="0" smtClean="0"/>
              <a:t>Family Pictures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From “The Fair in Reynosa” </a:t>
            </a:r>
            <a:r>
              <a:rPr lang="en-US" dirty="0" smtClean="0"/>
              <a:t>- Carmen Lomas Garza</a:t>
            </a:r>
          </a:p>
          <a:p>
            <a:r>
              <a:rPr lang="en-US" dirty="0" smtClean="0"/>
              <a:t>Tomas and the Library Lady- Pat Mora</a:t>
            </a:r>
          </a:p>
          <a:p>
            <a:r>
              <a:rPr lang="en-US" dirty="0" smtClean="0"/>
              <a:t>“Eating While Reading” from Canto Familiar-Gary Soto</a:t>
            </a:r>
          </a:p>
          <a:p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dirty="0"/>
              <a:t>Little</a:t>
            </a:r>
            <a:r>
              <a:rPr lang="en-US" i="1" dirty="0"/>
              <a:t> </a:t>
            </a:r>
            <a:r>
              <a:rPr lang="en-US" dirty="0" smtClean="0"/>
              <a:t>Prince-</a:t>
            </a:r>
            <a:r>
              <a:rPr lang="en-US" dirty="0"/>
              <a:t> Saint-Exupery, Antoine de</a:t>
            </a:r>
            <a:r>
              <a:rPr lang="en-US" dirty="0" smtClean="0"/>
              <a:t>.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r>
              <a:rPr lang="en-US" u="sng" dirty="0">
                <a:hlinkClick r:id="rId2"/>
              </a:rPr>
              <a:t>Where the </a:t>
            </a:r>
            <a:r>
              <a:rPr lang="en-US" u="sng" dirty="0" smtClean="0">
                <a:hlinkClick r:id="rId2"/>
              </a:rPr>
              <a:t>Mountain Meets the </a:t>
            </a:r>
            <a:r>
              <a:rPr lang="en-US" u="sng" dirty="0" err="1" smtClean="0">
                <a:hlinkClick r:id="rId2"/>
              </a:rPr>
              <a:t>Mooon</a:t>
            </a:r>
            <a:r>
              <a:rPr lang="en-US" dirty="0" smtClean="0"/>
              <a:t>-Grace Lin</a:t>
            </a:r>
          </a:p>
          <a:p>
            <a:r>
              <a:rPr lang="en-US" dirty="0" smtClean="0"/>
              <a:t>Words Free As Confetti- Pat Mora</a:t>
            </a:r>
          </a:p>
          <a:p>
            <a:r>
              <a:rPr lang="en-US" dirty="0" err="1" smtClean="0"/>
              <a:t>Dragonwings</a:t>
            </a:r>
            <a:r>
              <a:rPr lang="en-US" dirty="0" smtClean="0"/>
              <a:t>- </a:t>
            </a:r>
            <a:r>
              <a:rPr lang="en-US" dirty="0" err="1" smtClean="0"/>
              <a:t>Lawernce</a:t>
            </a:r>
            <a:r>
              <a:rPr lang="en-US" dirty="0" smtClean="0"/>
              <a:t> Yep</a:t>
            </a:r>
          </a:p>
          <a:p>
            <a:r>
              <a:rPr lang="en-US" dirty="0" smtClean="0"/>
              <a:t>“Eleven”- Sandra Cisneros</a:t>
            </a:r>
          </a:p>
          <a:p>
            <a:r>
              <a:rPr lang="en-US" dirty="0" smtClean="0"/>
              <a:t>“The Book of Questions”- Pablo Neruda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7467600" cy="4873752"/>
          </a:xfrm>
        </p:spPr>
        <p:txBody>
          <a:bodyPr/>
          <a:lstStyle/>
          <a:p>
            <a:r>
              <a:rPr lang="en-US" dirty="0" smtClean="0"/>
              <a:t>“Oranges”- Gary Soto</a:t>
            </a:r>
          </a:p>
          <a:p>
            <a:r>
              <a:rPr lang="en-US" dirty="0" err="1" smtClean="0"/>
              <a:t>Candide</a:t>
            </a:r>
            <a:r>
              <a:rPr lang="en-US" dirty="0" smtClean="0"/>
              <a:t>, Or The Optimist -De </a:t>
            </a:r>
            <a:r>
              <a:rPr lang="en-US" dirty="0"/>
              <a:t>Voltaire, F. A. M. </a:t>
            </a:r>
            <a:endParaRPr lang="en-US" dirty="0" smtClean="0"/>
          </a:p>
          <a:p>
            <a:r>
              <a:rPr lang="en-US" dirty="0" smtClean="0"/>
              <a:t>The Joy Luck Club-Amy Tan</a:t>
            </a:r>
          </a:p>
          <a:p>
            <a:r>
              <a:rPr lang="en-US" dirty="0" smtClean="0"/>
              <a:t>In The Time of the Butterflies- Julia </a:t>
            </a:r>
            <a:r>
              <a:rPr lang="en-US" dirty="0" err="1" smtClean="0">
                <a:latin typeface="Constantia"/>
              </a:rPr>
              <a:t>Á</a:t>
            </a:r>
            <a:r>
              <a:rPr lang="en-US" dirty="0" err="1" smtClean="0"/>
              <a:t>lvarez</a:t>
            </a:r>
            <a:endParaRPr lang="en-US" dirty="0" smtClean="0"/>
          </a:p>
          <a:p>
            <a:r>
              <a:rPr lang="en-US" dirty="0" smtClean="0"/>
              <a:t>I Am Offering This Poem To You- Jimmy Santiago Baca</a:t>
            </a:r>
          </a:p>
          <a:p>
            <a:r>
              <a:rPr lang="en-US" dirty="0" smtClean="0"/>
              <a:t>Don Quixote- Cervantes</a:t>
            </a:r>
          </a:p>
          <a:p>
            <a:r>
              <a:rPr lang="en-US" dirty="0" smtClean="0"/>
              <a:t>“The Garden of Forking Paths”- Jorge Luis Borges</a:t>
            </a:r>
          </a:p>
          <a:p>
            <a:r>
              <a:rPr lang="en-US" dirty="0" smtClean="0"/>
              <a:t>Dreaming in Cuban- Cristina Garcia</a:t>
            </a:r>
          </a:p>
          <a:p>
            <a:r>
              <a:rPr lang="en-US" dirty="0" smtClean="0"/>
              <a:t>Tartuffe- </a:t>
            </a:r>
            <a:r>
              <a:rPr lang="en-US" dirty="0"/>
              <a:t>Jean-Baptiste </a:t>
            </a:r>
            <a:r>
              <a:rPr lang="en-US" dirty="0" err="1"/>
              <a:t>Poquelin</a:t>
            </a:r>
            <a:r>
              <a:rPr lang="en-US" dirty="0"/>
              <a:t> </a:t>
            </a:r>
            <a:r>
              <a:rPr lang="en-US" dirty="0" smtClean="0"/>
              <a:t>Moli</a:t>
            </a:r>
            <a:r>
              <a:rPr lang="en-US" dirty="0" smtClean="0">
                <a:latin typeface="Constantia"/>
              </a:rPr>
              <a:t>è</a:t>
            </a:r>
            <a:r>
              <a:rPr lang="en-US" dirty="0" smtClean="0"/>
              <a:t>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7467600" cy="4873752"/>
          </a:xfrm>
        </p:spPr>
        <p:txBody>
          <a:bodyPr/>
          <a:lstStyle/>
          <a:p>
            <a:r>
              <a:rPr lang="en-US" dirty="0"/>
              <a:t>“A Poem of </a:t>
            </a:r>
            <a:r>
              <a:rPr lang="en-US" dirty="0" err="1" smtClean="0"/>
              <a:t>Changgan</a:t>
            </a:r>
            <a:r>
              <a:rPr lang="en-US" dirty="0" smtClean="0"/>
              <a:t>”- Li Po</a:t>
            </a:r>
          </a:p>
          <a:p>
            <a:r>
              <a:rPr lang="en-US" dirty="0" smtClean="0"/>
              <a:t>“Ode to My Suit”- Pablo Neruda</a:t>
            </a:r>
          </a:p>
          <a:p>
            <a:r>
              <a:rPr lang="en-US" dirty="0"/>
              <a:t>“The Latin Deli: An </a:t>
            </a:r>
            <a:r>
              <a:rPr lang="en-US" dirty="0" err="1"/>
              <a:t>Ars</a:t>
            </a:r>
            <a:r>
              <a:rPr lang="en-US" dirty="0"/>
              <a:t> </a:t>
            </a:r>
            <a:r>
              <a:rPr lang="en-US" dirty="0" err="1" smtClean="0"/>
              <a:t>Poetica</a:t>
            </a:r>
            <a:r>
              <a:rPr lang="en-US" dirty="0" smtClean="0"/>
              <a:t>”- Judith Ortiz </a:t>
            </a:r>
            <a:r>
              <a:rPr lang="en-US" dirty="0" err="1" smtClean="0"/>
              <a:t>Cofer</a:t>
            </a:r>
            <a:endParaRPr lang="en-US" dirty="0" smtClean="0"/>
          </a:p>
          <a:p>
            <a:r>
              <a:rPr lang="en-US" dirty="0"/>
              <a:t>Tan, Amy. “Mother </a:t>
            </a:r>
            <a:r>
              <a:rPr lang="en-US" dirty="0" smtClean="0"/>
              <a:t>Tongue”</a:t>
            </a:r>
            <a:endParaRPr lang="en-US" dirty="0"/>
          </a:p>
          <a:p>
            <a:r>
              <a:rPr lang="en-US" dirty="0"/>
              <a:t>Anaya, </a:t>
            </a:r>
            <a:r>
              <a:rPr lang="en-US" dirty="0" err="1"/>
              <a:t>Rudolfo</a:t>
            </a:r>
            <a:r>
              <a:rPr lang="en-US" dirty="0"/>
              <a:t>. “Take the Tortillas Out of Your Poetry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Pancakes for Breakfast- </a:t>
            </a:r>
            <a:r>
              <a:rPr lang="en-US" dirty="0" err="1" smtClean="0"/>
              <a:t>Tomie</a:t>
            </a:r>
            <a:r>
              <a:rPr lang="en-US" dirty="0" smtClean="0"/>
              <a:t> </a:t>
            </a:r>
            <a:r>
              <a:rPr lang="en-US" dirty="0" err="1" smtClean="0"/>
              <a:t>DePaola</a:t>
            </a:r>
            <a:endParaRPr lang="en-US" dirty="0" smtClean="0"/>
          </a:p>
          <a:p>
            <a:r>
              <a:rPr lang="en-US" dirty="0" smtClean="0"/>
              <a:t>“Lon Po </a:t>
            </a:r>
            <a:r>
              <a:rPr lang="en-US" dirty="0" err="1" smtClean="0"/>
              <a:t>Po</a:t>
            </a:r>
            <a:r>
              <a:rPr lang="en-US" dirty="0" smtClean="0"/>
              <a:t>: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Red-Riding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Hood Story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China”- Ed Young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Technology in the Foreign Language Classroom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Digital Recorders</a:t>
            </a:r>
          </a:p>
          <a:p>
            <a:pPr eaLnBrk="1" hangingPunct="1"/>
            <a:r>
              <a:rPr lang="en-US" dirty="0" err="1" smtClean="0"/>
              <a:t>Prezi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http://prezi.com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eaLnBrk="1" hangingPunct="1"/>
            <a:r>
              <a:rPr lang="en-US" dirty="0" smtClean="0"/>
              <a:t>Documentaries/Movies</a:t>
            </a:r>
          </a:p>
          <a:p>
            <a:pPr lvl="1" eaLnBrk="1" hangingPunct="1"/>
            <a:r>
              <a:rPr lang="en-US" dirty="0" smtClean="0"/>
              <a:t>Samantha Brown-</a:t>
            </a:r>
            <a:r>
              <a:rPr lang="en-US" dirty="0" smtClean="0">
                <a:hlinkClick r:id="rId4"/>
              </a:rPr>
              <a:t>www.travelchannel.com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Globetrekker</a:t>
            </a:r>
            <a:r>
              <a:rPr lang="en-US" dirty="0" smtClean="0"/>
              <a:t>- </a:t>
            </a:r>
            <a:r>
              <a:rPr lang="en-US" dirty="0" smtClean="0">
                <a:hlinkClick r:id="rId5"/>
              </a:rPr>
              <a:t>www.pbs.org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/>
              <a:t>Do You Speak American?- </a:t>
            </a:r>
            <a:r>
              <a:rPr lang="en-US" dirty="0" smtClean="0">
                <a:hlinkClick r:id="rId6"/>
              </a:rPr>
              <a:t>pbs.org</a:t>
            </a:r>
            <a:endParaRPr lang="en-US" dirty="0" smtClean="0"/>
          </a:p>
          <a:p>
            <a:pPr lvl="1" eaLnBrk="1" hangingPunct="1"/>
            <a:r>
              <a:rPr lang="en-US" dirty="0" smtClean="0"/>
              <a:t>Black </a:t>
            </a:r>
            <a:r>
              <a:rPr lang="en-US" dirty="0" smtClean="0"/>
              <a:t>in Latin </a:t>
            </a:r>
            <a:r>
              <a:rPr lang="en-US" dirty="0" smtClean="0"/>
              <a:t>America</a:t>
            </a:r>
          </a:p>
          <a:p>
            <a:pPr lvl="2" eaLnBrk="1" hangingPunct="1"/>
            <a:r>
              <a:rPr lang="en-US" dirty="0" smtClean="0">
                <a:hlinkClick r:id="rId7"/>
              </a:rPr>
              <a:t>Haiti </a:t>
            </a:r>
            <a:r>
              <a:rPr lang="en-US" dirty="0" smtClean="0">
                <a:hlinkClick r:id="rId7"/>
              </a:rPr>
              <a:t>&amp; the Dominican Republic</a:t>
            </a:r>
            <a:endParaRPr lang="en-US" dirty="0" smtClean="0"/>
          </a:p>
          <a:p>
            <a:pPr lvl="1" eaLnBrk="1" hangingPunct="1"/>
            <a:r>
              <a:rPr lang="en-US" dirty="0" smtClean="0"/>
              <a:t>P.O.V.- Point of View Series</a:t>
            </a:r>
          </a:p>
          <a:p>
            <a:pPr lvl="2" eaLnBrk="1" hangingPunct="1"/>
            <a:r>
              <a:rPr lang="en-US" dirty="0" smtClean="0">
                <a:hlinkClick r:id="rId8"/>
              </a:rPr>
              <a:t>Ella </a:t>
            </a:r>
            <a:r>
              <a:rPr lang="en-US" dirty="0" err="1" smtClean="0">
                <a:hlinkClick r:id="rId8"/>
              </a:rPr>
              <a:t>Es</a:t>
            </a:r>
            <a:r>
              <a:rPr lang="en-US" dirty="0" smtClean="0">
                <a:hlinkClick r:id="rId8"/>
              </a:rPr>
              <a:t> El Matador</a:t>
            </a:r>
            <a:endParaRPr lang="en-US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dirty="0" smtClean="0"/>
              <a:t>Click the tab “Explore Topics” and Films about “International”</a:t>
            </a:r>
          </a:p>
          <a:p>
            <a:pPr lvl="2" eaLnBrk="1" hangingPunct="1"/>
            <a:r>
              <a:rPr lang="en-US" dirty="0" smtClean="0">
                <a:hlinkClick r:id="rId9"/>
              </a:rPr>
              <a:t>American Documentary Inc.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>
              <a:defRPr/>
            </a:pPr>
            <a:r>
              <a:rPr lang="en-US" dirty="0" smtClean="0"/>
              <a:t>Technology  in the fl Class Cont’d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 err="1" smtClean="0">
                <a:hlinkClick r:id="rId2"/>
              </a:rPr>
              <a:t>TikaTok</a:t>
            </a:r>
            <a:endParaRPr lang="en-US" dirty="0" smtClean="0"/>
          </a:p>
          <a:p>
            <a:pPr eaLnBrk="1" hangingPunct="1"/>
            <a:r>
              <a:rPr lang="en-US" dirty="0" err="1" smtClean="0">
                <a:hlinkClick r:id="rId3"/>
              </a:rPr>
              <a:t>Blabberize</a:t>
            </a:r>
            <a:r>
              <a:rPr lang="en-US" dirty="0" smtClean="0">
                <a:hlinkClick r:id="rId3"/>
              </a:rPr>
              <a:t> </a:t>
            </a:r>
            <a:endParaRPr lang="en-US" dirty="0" smtClean="0"/>
          </a:p>
          <a:p>
            <a:pPr eaLnBrk="1" hangingPunct="1"/>
            <a:r>
              <a:rPr lang="en-US" dirty="0" err="1" smtClean="0">
                <a:hlinkClick r:id="rId4"/>
              </a:rPr>
              <a:t>Weebly</a:t>
            </a:r>
            <a:r>
              <a:rPr lang="en-US" dirty="0" smtClean="0"/>
              <a:t>- </a:t>
            </a:r>
            <a:r>
              <a:rPr lang="en-US" dirty="0" smtClean="0">
                <a:hlinkClick r:id="rId5"/>
              </a:rPr>
              <a:t>www.marthahibbard.weebly.com</a:t>
            </a:r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Flip Video Cameras</a:t>
            </a:r>
          </a:p>
          <a:p>
            <a:pPr lvl="1" eaLnBrk="1" hangingPunct="1"/>
            <a:r>
              <a:rPr lang="en-US" dirty="0" smtClean="0">
                <a:hlinkClick r:id="rId6"/>
              </a:rPr>
              <a:t>Flip Tutorial</a:t>
            </a:r>
            <a:r>
              <a:rPr lang="en-US" dirty="0" smtClean="0"/>
              <a:t>- You Tube Video</a:t>
            </a:r>
            <a:endParaRPr lang="en-US" dirty="0" smtClean="0">
              <a:hlinkClick r:id="rId7"/>
            </a:endParaRPr>
          </a:p>
          <a:p>
            <a:pPr lvl="1" eaLnBrk="1" hangingPunct="1"/>
            <a:r>
              <a:rPr lang="en-US" dirty="0" smtClean="0">
                <a:hlinkClick r:id="rId7"/>
              </a:rPr>
              <a:t>My Digital Wish</a:t>
            </a:r>
            <a:endParaRPr lang="en-US" dirty="0" smtClean="0"/>
          </a:p>
          <a:p>
            <a:pPr lvl="1" eaLnBrk="1" hangingPunct="1"/>
            <a:r>
              <a:rPr lang="en-US" dirty="0" smtClean="0">
                <a:hlinkClick r:id="rId8" action="ppaction://hlinkpres?slideindex=1&amp;slidetitle="/>
              </a:rPr>
              <a:t>Flip </a:t>
            </a:r>
            <a:r>
              <a:rPr lang="en-US" dirty="0" err="1" smtClean="0">
                <a:hlinkClick r:id="rId8" action="ppaction://hlinkpres?slideindex=1&amp;slidetitle="/>
              </a:rPr>
              <a:t>Powerpoint</a:t>
            </a:r>
            <a:r>
              <a:rPr lang="en-US" dirty="0" smtClean="0">
                <a:hlinkClick r:id="rId8" action="ppaction://hlinkpres?slideindex=1&amp;slidetitle="/>
              </a:rPr>
              <a:t>-Tutorial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Interactive Games and Activities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7467600" cy="5559425"/>
          </a:xfrm>
        </p:spPr>
        <p:txBody>
          <a:bodyPr/>
          <a:lstStyle/>
          <a:p>
            <a:pPr eaLnBrk="1" hangingPunct="1"/>
            <a:r>
              <a:rPr lang="en-US" smtClean="0">
                <a:hlinkClick r:id="rId3"/>
              </a:rPr>
              <a:t>Minute to Win It</a:t>
            </a:r>
            <a:endParaRPr lang="en-US" smtClean="0">
              <a:hlinkClick r:id="rId4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Words with Friends-</a:t>
            </a:r>
          </a:p>
          <a:p>
            <a:pPr lvl="1" eaLnBrk="1" hangingPunct="1"/>
            <a:r>
              <a:rPr lang="en-US" smtClean="0"/>
              <a:t>Play the other Spanish, French, and/or German classes in a friendly game of words with friends!</a:t>
            </a:r>
          </a:p>
          <a:p>
            <a:pPr lvl="1" eaLnBrk="1" hangingPunct="1"/>
            <a:r>
              <a:rPr lang="en-US" smtClean="0"/>
              <a:t>Make a huge word board by attaching three long sheets of bulletin board paper. </a:t>
            </a:r>
          </a:p>
          <a:p>
            <a:pPr lvl="1" eaLnBrk="1" hangingPunct="1"/>
            <a:r>
              <a:rPr lang="en-US" smtClean="0"/>
              <a:t>Draw your letter boxes and assign your Triples and Doubles </a:t>
            </a:r>
          </a:p>
          <a:p>
            <a:pPr lvl="1" eaLnBrk="1" hangingPunct="1"/>
            <a:r>
              <a:rPr lang="en-US" smtClean="0"/>
              <a:t>Laminate it</a:t>
            </a:r>
          </a:p>
          <a:p>
            <a:pPr lvl="1" eaLnBrk="1" hangingPunct="1"/>
            <a:r>
              <a:rPr lang="en-US" smtClean="0"/>
              <a:t>Make your letters to choose or draw from</a:t>
            </a:r>
          </a:p>
          <a:p>
            <a:pPr lvl="1" eaLnBrk="1" hangingPunct="1"/>
            <a:r>
              <a:rPr lang="en-US" smtClean="0"/>
              <a:t>Check out this </a:t>
            </a:r>
            <a:r>
              <a:rPr lang="en-US" smtClean="0">
                <a:hlinkClick r:id="rId5"/>
              </a:rPr>
              <a:t>link </a:t>
            </a:r>
            <a:r>
              <a:rPr lang="en-US" smtClean="0"/>
              <a:t>to see point/letter distributions</a:t>
            </a:r>
          </a:p>
          <a:p>
            <a:pPr lvl="1" eaLnBrk="1" hangingPunct="1"/>
            <a:r>
              <a:rPr lang="en-US" smtClean="0"/>
              <a:t>Attach the letters with velcro dots</a:t>
            </a:r>
          </a:p>
          <a:p>
            <a:pPr lvl="1" eaLnBrk="1" hangingPunct="1"/>
            <a:r>
              <a:rPr lang="en-US" smtClean="0"/>
              <a:t>Enjoy!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6627" name="Content Placeholder 3" descr="wordswithfriends-board-0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3600"/>
            <a:ext cx="3273425" cy="3273425"/>
          </a:xfrm>
        </p:spPr>
      </p:pic>
      <p:pic>
        <p:nvPicPr>
          <p:cNvPr id="26628" name="Picture 3" descr="words with friends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43" name="Picture 6" descr="tiger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52600"/>
            <a:ext cx="3009900" cy="4191000"/>
          </a:xfrm>
          <a:noFill/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419600" y="17526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Is this a Susie, Hanna, or Kelsey?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>
              <a:defRPr/>
            </a:pPr>
            <a:r>
              <a:rPr lang="en-US" dirty="0" err="1" smtClean="0"/>
              <a:t>Día</a:t>
            </a:r>
            <a:r>
              <a:rPr lang="en-US" dirty="0" smtClean="0"/>
              <a:t> de los </a:t>
            </a:r>
            <a:r>
              <a:rPr lang="en-US" dirty="0" err="1" smtClean="0"/>
              <a:t>muertos</a:t>
            </a:r>
            <a:endParaRPr lang="en-US" dirty="0"/>
          </a:p>
        </p:txBody>
      </p:sp>
      <p:pic>
        <p:nvPicPr>
          <p:cNvPr id="27651" name="Picture 4" descr="dod pic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3543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Content Placeholder 3" descr="day of dead activities pic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365601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Timely Assessments within the FL Classroom</a:t>
            </a:r>
            <a:endParaRPr lang="en-US" dirty="0"/>
          </a:p>
        </p:txBody>
      </p:sp>
      <p:sp>
        <p:nvSpPr>
          <p:cNvPr id="2867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Mobiles</a:t>
            </a:r>
          </a:p>
          <a:p>
            <a:r>
              <a:rPr lang="en-US" smtClean="0"/>
              <a:t>Oral Presentations</a:t>
            </a:r>
          </a:p>
          <a:p>
            <a:r>
              <a:rPr lang="en-US" smtClean="0"/>
              <a:t>Foldables</a:t>
            </a:r>
          </a:p>
          <a:p>
            <a:r>
              <a:rPr lang="en-US" smtClean="0"/>
              <a:t>Gradequick Spreadsheet Checklist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smtClean="0"/>
              <a:t>Thank you for</a:t>
            </a:r>
          </a:p>
          <a:p>
            <a:pPr algn="ctr">
              <a:buFont typeface="Wingdings" pitchFamily="2" charset="2"/>
              <a:buNone/>
            </a:pPr>
            <a:r>
              <a:rPr lang="en-US" sz="3600" smtClean="0"/>
              <a:t> your participation!</a:t>
            </a:r>
          </a:p>
          <a:p>
            <a:pPr algn="ctr">
              <a:buFont typeface="Wingdings" pitchFamily="2" charset="2"/>
              <a:buNone/>
            </a:pPr>
            <a:endParaRPr lang="en-US" sz="3600" smtClean="0"/>
          </a:p>
          <a:p>
            <a:pPr algn="ctr">
              <a:buFont typeface="Wingdings" pitchFamily="2" charset="2"/>
              <a:buNone/>
            </a:pPr>
            <a:endParaRPr lang="en-US" sz="3600" smtClean="0"/>
          </a:p>
          <a:p>
            <a:pPr algn="ctr">
              <a:buFont typeface="Wingdings" pitchFamily="2" charset="2"/>
              <a:buNone/>
            </a:pPr>
            <a:r>
              <a:rPr lang="en-US" sz="3600" smtClean="0"/>
              <a:t>Martha Hibbard</a:t>
            </a:r>
          </a:p>
          <a:p>
            <a:pPr algn="ctr">
              <a:buFont typeface="Wingdings" pitchFamily="2" charset="2"/>
              <a:buNone/>
            </a:pPr>
            <a:r>
              <a:rPr lang="en-US" sz="3600" smtClean="0">
                <a:hlinkClick r:id="rId3"/>
              </a:rPr>
              <a:t>hibbardm@conwayschools.net</a:t>
            </a:r>
            <a:endParaRPr lang="en-US" sz="3600" smtClean="0"/>
          </a:p>
          <a:p>
            <a:pPr algn="ctr">
              <a:buFont typeface="Wingdings" pitchFamily="2" charset="2"/>
              <a:buNone/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267" name="Picture 7" descr="bear1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05000"/>
            <a:ext cx="3910013" cy="3886200"/>
          </a:xfrm>
          <a:noFill/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5334000" y="1905000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Is this your Juan, Ty, or Jacob?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291" name="Picture 5" descr="http://rds.yahoo.com/_ylt=A2KJke6ZWbpNjkgATd2jzbkF/SIG=137b5k0dj/EXP=1304087065/**http%3a/www.diogoazevedo.com/wp-content/uploads/2009/04/yao-cartoon-multitask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7797800" cy="5770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A Look at the new Aged learner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z="2800" smtClean="0"/>
          </a:p>
          <a:p>
            <a:r>
              <a:rPr lang="en-US" sz="2800" smtClean="0"/>
              <a:t>Media driven</a:t>
            </a:r>
          </a:p>
          <a:p>
            <a:r>
              <a:rPr lang="en-US" sz="2800" smtClean="0"/>
              <a:t>Desire to be entertained</a:t>
            </a:r>
          </a:p>
          <a:p>
            <a:r>
              <a:rPr lang="en-US" sz="2800" smtClean="0"/>
              <a:t>Interested in solving real-world problems</a:t>
            </a:r>
          </a:p>
          <a:p>
            <a:r>
              <a:rPr lang="en-US" sz="2800" smtClean="0"/>
              <a:t>Like doing rather than listening</a:t>
            </a:r>
          </a:p>
          <a:p>
            <a:r>
              <a:rPr lang="en-US" sz="2800" smtClean="0"/>
              <a:t>Digitally savvy</a:t>
            </a:r>
          </a:p>
          <a:p>
            <a:r>
              <a:rPr lang="en-US" sz="2800" smtClean="0"/>
              <a:t>Multitaskers</a:t>
            </a:r>
          </a:p>
          <a:p>
            <a:endParaRPr lang="en-US" sz="2800" smtClean="0"/>
          </a:p>
          <a:p>
            <a:endParaRPr lang="en-US" sz="2800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How do we adapt to their learning styles?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Provide hands-on activities</a:t>
            </a:r>
          </a:p>
          <a:p>
            <a:r>
              <a:rPr lang="en-US" smtClean="0"/>
              <a:t>Use inquiry-based lessons </a:t>
            </a:r>
          </a:p>
          <a:p>
            <a:r>
              <a:rPr lang="en-US" smtClean="0"/>
              <a:t>Allow discovery learning</a:t>
            </a:r>
          </a:p>
          <a:p>
            <a:r>
              <a:rPr lang="en-US" smtClean="0"/>
              <a:t>Allow students to use their technology</a:t>
            </a:r>
          </a:p>
          <a:p>
            <a:r>
              <a:rPr lang="en-US" smtClean="0"/>
              <a:t>Put on a show!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0320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Hands-on Activities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38200"/>
            <a:ext cx="6934200" cy="129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3200" dirty="0" smtClean="0">
              <a:hlinkClick r:id="rId3"/>
            </a:endParaRPr>
          </a:p>
          <a:p>
            <a:pPr algn="ctr">
              <a:buFont typeface="Wingdings" pitchFamily="2" charset="2"/>
              <a:buNone/>
            </a:pPr>
            <a:r>
              <a:rPr lang="en-US" sz="3200" dirty="0" err="1" smtClean="0">
                <a:hlinkClick r:id="rId3"/>
              </a:rPr>
              <a:t>Foldables</a:t>
            </a:r>
            <a:endParaRPr lang="en-US" sz="3200" dirty="0" smtClean="0"/>
          </a:p>
          <a:p>
            <a:pPr>
              <a:buFont typeface="Wingdings" pitchFamily="2" charset="2"/>
              <a:buNone/>
            </a:pPr>
            <a:endParaRPr lang="en-US" sz="3200" dirty="0" smtClean="0"/>
          </a:p>
        </p:txBody>
      </p:sp>
      <p:pic>
        <p:nvPicPr>
          <p:cNvPr id="15364" name="Picture 3" descr="Foldabl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528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7" name="Content Placeholder 5" descr="three tab foldable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649763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17275</TotalTime>
  <Words>957</Words>
  <Application>Microsoft Office PowerPoint</Application>
  <PresentationFormat>On-screen Show (4:3)</PresentationFormat>
  <Paragraphs>188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Oriel</vt:lpstr>
      <vt:lpstr>Lions, and Tigers, and Bears! Oh My! </vt:lpstr>
      <vt:lpstr>Don’t you recognize these faces?</vt:lpstr>
      <vt:lpstr>PowerPoint Presentation</vt:lpstr>
      <vt:lpstr>PowerPoint Presentation</vt:lpstr>
      <vt:lpstr>PowerPoint Presentation</vt:lpstr>
      <vt:lpstr>A Look at the new Aged learner</vt:lpstr>
      <vt:lpstr>How do we adapt to their learning styles?</vt:lpstr>
      <vt:lpstr>Hands-on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Promoting Literacy</vt:lpstr>
      <vt:lpstr>PowerPoint Presentation</vt:lpstr>
      <vt:lpstr>PowerPoint Presentation</vt:lpstr>
      <vt:lpstr>PowerPoint Presentation</vt:lpstr>
      <vt:lpstr>PowerPoint Presentation</vt:lpstr>
      <vt:lpstr>Promoting Literacy Cont’d</vt:lpstr>
      <vt:lpstr>Common core Standards and FL</vt:lpstr>
      <vt:lpstr> </vt:lpstr>
      <vt:lpstr>PowerPoint Presentation</vt:lpstr>
      <vt:lpstr>Technology in the Foreign Language Classroom</vt:lpstr>
      <vt:lpstr>Technology  in the fl Class Cont’d</vt:lpstr>
      <vt:lpstr>Interactive Games and Activities</vt:lpstr>
      <vt:lpstr>PowerPoint Presentation</vt:lpstr>
      <vt:lpstr>Día de los muertos</vt:lpstr>
      <vt:lpstr>Timely Assessments within the FL Classroom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Lions, and Tigers, and Bears! Oh My!</dc:title>
  <dc:creator>Martha Lee Hibbard</dc:creator>
  <cp:lastModifiedBy>Owner</cp:lastModifiedBy>
  <cp:revision>102</cp:revision>
  <dcterms:created xsi:type="dcterms:W3CDTF">2010-10-25T10:56:40Z</dcterms:created>
  <dcterms:modified xsi:type="dcterms:W3CDTF">2012-03-24T11:16:08Z</dcterms:modified>
</cp:coreProperties>
</file>